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7/21/2022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7/21/2022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7/21/2022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hyperlink" Target="https://literarydevices.net/theme/" TargetMode="Externa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32066-FAF0-8944-BB09-E5C78BE6646F}"/>
              </a:ext>
            </a:extLst>
          </p:cNvPr>
          <p:cNvSpPr>
            <a:spLocks noGrp="1"/>
          </p:cNvSpPr>
          <p:nvPr>
            <p:ph type="ctrTitle"/>
          </p:nvPr>
        </p:nvSpPr>
        <p:spPr/>
        <p:txBody>
          <a:bodyPr>
            <a:normAutofit fontScale="90000"/>
          </a:bodyPr>
          <a:lstStyle/>
          <a:p>
            <a:r>
              <a:rPr lang="en-GB"/>
              <a:t>The second coming </a:t>
            </a:r>
            <a:br>
              <a:rPr lang="en-GB"/>
            </a:br>
            <a:r>
              <a:rPr lang="en-GB"/>
              <a:t>       by   W B Yeats</a:t>
            </a:r>
            <a:endParaRPr lang="en-US"/>
          </a:p>
        </p:txBody>
      </p:sp>
      <p:sp>
        <p:nvSpPr>
          <p:cNvPr id="3" name="Subtitle 2">
            <a:extLst>
              <a:ext uri="{FF2B5EF4-FFF2-40B4-BE49-F238E27FC236}">
                <a16:creationId xmlns:a16="http://schemas.microsoft.com/office/drawing/2014/main" id="{786A95BF-D34F-2445-938E-48586C01FE5D}"/>
              </a:ext>
            </a:extLst>
          </p:cNvPr>
          <p:cNvSpPr>
            <a:spLocks noGrp="1"/>
          </p:cNvSpPr>
          <p:nvPr>
            <p:ph type="subTitle" idx="1"/>
          </p:nvPr>
        </p:nvSpPr>
        <p:spPr/>
        <p:txBody>
          <a:bodyPr/>
          <a:lstStyle/>
          <a:p>
            <a:r>
              <a:rPr lang="en-GB"/>
              <a:t>Ma III SEM PAPER X Modern British and American poetry</a:t>
            </a:r>
          </a:p>
          <a:p>
            <a:r>
              <a:rPr lang="en-GB"/>
              <a:t>Government degree college paonta sahib HP</a:t>
            </a:r>
            <a:endParaRPr lang="en-US"/>
          </a:p>
        </p:txBody>
      </p:sp>
    </p:spTree>
    <p:extLst>
      <p:ext uri="{BB962C8B-B14F-4D97-AF65-F5344CB8AC3E}">
        <p14:creationId xmlns:p14="http://schemas.microsoft.com/office/powerpoint/2010/main" val="3554684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F2AC-44C9-BB45-A779-586CC11906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B43DE1-6AF7-8344-92AF-9AB668DADB20}"/>
              </a:ext>
            </a:extLst>
          </p:cNvPr>
          <p:cNvSpPr>
            <a:spLocks noGrp="1"/>
          </p:cNvSpPr>
          <p:nvPr>
            <p:ph idx="1"/>
          </p:nvPr>
        </p:nvSpPr>
        <p:spPr/>
        <p:txBody>
          <a:bodyPr>
            <a:normAutofit fontScale="70000" lnSpcReduction="20000"/>
          </a:bodyPr>
          <a:lstStyle/>
          <a:p>
            <a:r>
              <a:rPr lang="en-GB" b="0" i="0">
                <a:solidFill>
                  <a:srgbClr val="000000"/>
                </a:solidFill>
                <a:effectLst/>
                <a:latin typeface="Arial" panose="020B0604020202020204" pitchFamily="34" charset="0"/>
              </a:rPr>
              <a:t>Key Points in YeatsRomanticism A major characteristic of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Modern period (see next slide)</a:t>
            </a:r>
          </a:p>
          <a:p>
            <a:r>
              <a:rPr lang="en-GB" b="0" i="0">
                <a:solidFill>
                  <a:srgbClr val="000000"/>
                </a:solidFill>
                <a:effectLst/>
                <a:latin typeface="Arial" panose="020B0604020202020204" pitchFamily="34" charset="0"/>
              </a:rPr>
              <a:t>18th century and Victorian Reason gt imagination</a:t>
            </a:r>
          </a:p>
          <a:p>
            <a:r>
              <a:rPr lang="en-GB" b="0" i="0">
                <a:solidFill>
                  <a:srgbClr val="000000"/>
                </a:solidFill>
                <a:effectLst/>
                <a:latin typeface="Arial" panose="020B0604020202020204" pitchFamily="34" charset="0"/>
              </a:rPr>
              <a:t>Romanticism and Modernism Imagination gt reason</a:t>
            </a:r>
          </a:p>
          <a:p>
            <a:r>
              <a:rPr lang="en-GB" b="0" i="0">
                <a:solidFill>
                  <a:srgbClr val="000000"/>
                </a:solidFill>
                <a:effectLst/>
                <a:latin typeface="Arial" panose="020B0604020202020204" pitchFamily="34" charset="0"/>
              </a:rPr>
              <a:t>Irish nationalismCeltic revival, esp. in theater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(somewhat like the emphasis on the primitive)</a:t>
            </a:r>
          </a:p>
          <a:p>
            <a:r>
              <a:rPr lang="en-GB" b="0" i="0">
                <a:solidFill>
                  <a:srgbClr val="000000"/>
                </a:solidFill>
                <a:effectLst/>
                <a:latin typeface="Arial" panose="020B0604020202020204" pitchFamily="34" charset="0"/>
              </a:rPr>
              <a:t>Used a variety of myths Christian, classical,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his own like Blake, private myth-making</a:t>
            </a:r>
          </a:p>
          <a:p>
            <a:r>
              <a:rPr lang="en-GB" b="0" i="0">
                <a:solidFill>
                  <a:srgbClr val="000000"/>
                </a:solidFill>
                <a:effectLst/>
                <a:latin typeface="Arial" panose="020B0604020202020204" pitchFamily="34" charset="0"/>
              </a:rPr>
              <a:t>Maud Gonnethe woman who got away</a:t>
            </a:r>
          </a:p>
          <a:p>
            <a:r>
              <a:rPr lang="en-GB" b="0" i="0">
                <a:solidFill>
                  <a:srgbClr val="000000"/>
                </a:solidFill>
                <a:effectLst/>
                <a:latin typeface="Arial" panose="020B0604020202020204" pitchFamily="34" charset="0"/>
              </a:rPr>
              <a:t>Terms antinomies, gyres</a:t>
            </a:r>
          </a:p>
          <a:p>
            <a:r>
              <a:rPr lang="en-GB" b="0" i="0">
                <a:solidFill>
                  <a:srgbClr val="000000"/>
                </a:solidFill>
                <a:effectLst/>
                <a:latin typeface="Arial" panose="020B0604020202020204" pitchFamily="34" charset="0"/>
              </a:rPr>
              <a:t>Important themes art, aging, sexuality</a:t>
            </a:r>
          </a:p>
          <a:p>
            <a:endParaRPr lang="en-US"/>
          </a:p>
        </p:txBody>
      </p:sp>
    </p:spTree>
    <p:extLst>
      <p:ext uri="{BB962C8B-B14F-4D97-AF65-F5344CB8AC3E}">
        <p14:creationId xmlns:p14="http://schemas.microsoft.com/office/powerpoint/2010/main" val="543248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331A6-45E9-434F-BD64-D37F0F3CC55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634E67-270B-684F-9B67-C48929FAA3E8}"/>
              </a:ext>
            </a:extLst>
          </p:cNvPr>
          <p:cNvSpPr>
            <a:spLocks noGrp="1"/>
          </p:cNvSpPr>
          <p:nvPr>
            <p:ph idx="1"/>
          </p:nvPr>
        </p:nvSpPr>
        <p:spPr/>
        <p:txBody>
          <a:bodyPr>
            <a:normAutofit fontScale="47500" lnSpcReduction="20000"/>
          </a:bodyPr>
          <a:lstStyle/>
          <a:p>
            <a:r>
              <a:rPr lang="en-GB" b="0" i="0">
                <a:solidFill>
                  <a:srgbClr val="000000"/>
                </a:solidFill>
                <a:effectLst/>
                <a:latin typeface="Arial" panose="020B0604020202020204" pitchFamily="34" charset="0"/>
              </a:rPr>
              <a:t>The Second ComingThe poem is about mortality. Yeats was old and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facing death he may have taken some comfort 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 idea that history was about to end an era.</a:t>
            </a:r>
          </a:p>
          <a:p>
            <a:r>
              <a:rPr lang="en-GB" b="0" i="0">
                <a:solidFill>
                  <a:srgbClr val="000000"/>
                </a:solidFill>
                <a:effectLst/>
                <a:latin typeface="Arial" panose="020B0604020202020204" pitchFamily="34" charset="0"/>
              </a:rPr>
              <a:t>Imagery falcon and falconer spiral/gyre.</a:t>
            </a:r>
          </a:p>
          <a:p>
            <a:r>
              <a:rPr lang="en-GB" b="0" i="0">
                <a:solidFill>
                  <a:srgbClr val="000000"/>
                </a:solidFill>
                <a:effectLst/>
                <a:latin typeface="Arial" panose="020B0604020202020204" pitchFamily="34" charset="0"/>
              </a:rPr>
              <a:t>WW I blood-dimmed tide and ceremony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innocence.</a:t>
            </a:r>
          </a:p>
          <a:p>
            <a:r>
              <a:rPr lang="en-GB" b="0" i="0">
                <a:solidFill>
                  <a:srgbClr val="000000"/>
                </a:solidFill>
                <a:effectLst/>
                <a:latin typeface="Arial" panose="020B0604020202020204" pitchFamily="34" charset="0"/>
              </a:rPr>
              <a:t>Spiritus Mundi (spirit of the world) may be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collective unconscious the storehouse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archetypal symbols. Its source of this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particular image is in ancient Egypt, which is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felt to be impervious to the humanitarian,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individualistic tendency of Christianity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(Rosenthal).</a:t>
            </a:r>
          </a:p>
          <a:p>
            <a:r>
              <a:rPr lang="en-GB" b="0" i="0">
                <a:solidFill>
                  <a:srgbClr val="000000"/>
                </a:solidFill>
                <a:effectLst/>
                <a:latin typeface="Arial" panose="020B0604020202020204" pitchFamily="34" charset="0"/>
              </a:rPr>
              <a:t>See Matthew 2429-31 for a version of the second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coming cf. Johns vision of the anti-Christ 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Revelation.</a:t>
            </a:r>
          </a:p>
          <a:p>
            <a:r>
              <a:rPr lang="en-GB" b="0" i="0">
                <a:solidFill>
                  <a:srgbClr val="000000"/>
                </a:solidFill>
                <a:effectLst/>
                <a:latin typeface="Arial" panose="020B0604020202020204" pitchFamily="34" charset="0"/>
              </a:rPr>
              <a:t>The poem is a Greater Romantic Lyric.</a:t>
            </a:r>
          </a:p>
          <a:p>
            <a:endParaRPr lang="en-US"/>
          </a:p>
        </p:txBody>
      </p:sp>
    </p:spTree>
    <p:extLst>
      <p:ext uri="{BB962C8B-B14F-4D97-AF65-F5344CB8AC3E}">
        <p14:creationId xmlns:p14="http://schemas.microsoft.com/office/powerpoint/2010/main" val="391379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25EDA-4754-7347-BC8F-BE847FCD0AE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27AB42-93F0-6F48-8D51-880EBD5E83C0}"/>
              </a:ext>
            </a:extLst>
          </p:cNvPr>
          <p:cNvSpPr>
            <a:spLocks noGrp="1"/>
          </p:cNvSpPr>
          <p:nvPr>
            <p:ph idx="1"/>
          </p:nvPr>
        </p:nvSpPr>
        <p:spPr/>
        <p:txBody>
          <a:bodyPr>
            <a:normAutofit fontScale="77500" lnSpcReduction="20000"/>
          </a:bodyPr>
          <a:lstStyle/>
          <a:p>
            <a:r>
              <a:rPr lang="en-GB" b="1" i="0">
                <a:solidFill>
                  <a:srgbClr val="000000"/>
                </a:solidFill>
                <a:effectLst/>
                <a:latin typeface="Arial" panose="020B0604020202020204" pitchFamily="34" charset="0"/>
              </a:rPr>
              <a:t>33</a:t>
            </a:r>
            <a:br>
              <a:rPr lang="en-GB"/>
            </a:br>
            <a:r>
              <a:rPr lang="en-GB" b="0" i="0">
                <a:solidFill>
                  <a:srgbClr val="000000"/>
                </a:solidFill>
                <a:effectLst/>
                <a:latin typeface="Arial" panose="020B0604020202020204" pitchFamily="34" charset="0"/>
              </a:rPr>
              <a:t>GyresThe end of an age, which always receives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revelation of the character of the next age, is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represented by the coming of the gyre to its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place of greatest expansion and of the other to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that of its greatest contraction. At the present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moment the life gyre is sweeping outward, unlike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that before the birth of Christ which was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narrowing, and has almost reached its greatest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expansion. The revelation which approaches will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however take its character from the contrary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movement of the interior gyre (Yeats in Michael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Robartes and the Dancer).</a:t>
            </a:r>
          </a:p>
        </p:txBody>
      </p:sp>
    </p:spTree>
    <p:extLst>
      <p:ext uri="{BB962C8B-B14F-4D97-AF65-F5344CB8AC3E}">
        <p14:creationId xmlns:p14="http://schemas.microsoft.com/office/powerpoint/2010/main" val="3505299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5BD06-A308-0842-AEF0-EED8600618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7685D5-B47E-5B42-BFFD-A44C5EFD6550}"/>
              </a:ext>
            </a:extLst>
          </p:cNvPr>
          <p:cNvSpPr>
            <a:spLocks noGrp="1"/>
          </p:cNvSpPr>
          <p:nvPr>
            <p:ph idx="1"/>
          </p:nvPr>
        </p:nvSpPr>
        <p:spPr/>
        <p:txBody>
          <a:bodyPr>
            <a:normAutofit fontScale="85000" lnSpcReduction="10000"/>
          </a:bodyPr>
          <a:lstStyle/>
          <a:p>
            <a:r>
              <a:rPr lang="en-GB" b="1" i="0">
                <a:solidFill>
                  <a:srgbClr val="333333"/>
                </a:solidFill>
                <a:effectLst/>
                <a:latin typeface="Arial" panose="020B0604020202020204" pitchFamily="34" charset="0"/>
              </a:rPr>
              <a:t>Major </a:t>
            </a:r>
            <a:r>
              <a:rPr lang="en-GB" b="1" i="0" u="none" strike="noStrike">
                <a:solidFill>
                  <a:srgbClr val="333333"/>
                </a:solidFill>
                <a:effectLst/>
                <a:latin typeface="Arial" panose="020B0604020202020204" pitchFamily="34" charset="0"/>
                <a:hlinkClick r:id="rId2"/>
              </a:rPr>
              <a:t>Themes</a:t>
            </a:r>
            <a:r>
              <a:rPr lang="en-GB" b="1" i="0">
                <a:solidFill>
                  <a:srgbClr val="333333"/>
                </a:solidFill>
                <a:effectLst/>
                <a:latin typeface="Arial" panose="020B0604020202020204" pitchFamily="34" charset="0"/>
              </a:rPr>
              <a:t> of “The Second Coming”:</a:t>
            </a:r>
            <a:r>
              <a:rPr lang="en-GB">
                <a:solidFill>
                  <a:srgbClr val="333333"/>
                </a:solidFill>
                <a:latin typeface="Arial" panose="020B0604020202020204" pitchFamily="34" charset="0"/>
              </a:rPr>
              <a:t> </a:t>
            </a:r>
          </a:p>
          <a:p>
            <a:r>
              <a:rPr lang="en-GB" b="0" i="0">
                <a:solidFill>
                  <a:srgbClr val="333333"/>
                </a:solidFill>
                <a:effectLst/>
                <a:latin typeface="Arial" panose="020B0604020202020204" pitchFamily="34" charset="0"/>
              </a:rPr>
              <a:t>Violence, </a:t>
            </a:r>
          </a:p>
          <a:p>
            <a:r>
              <a:rPr lang="en-GB" b="0" i="0">
                <a:solidFill>
                  <a:srgbClr val="333333"/>
                </a:solidFill>
                <a:effectLst/>
                <a:latin typeface="Arial" panose="020B0604020202020204" pitchFamily="34" charset="0"/>
              </a:rPr>
              <a:t>Prophecy</a:t>
            </a:r>
          </a:p>
          <a:p>
            <a:r>
              <a:rPr lang="en-GB" b="0" i="0">
                <a:solidFill>
                  <a:srgbClr val="333333"/>
                </a:solidFill>
                <a:effectLst/>
                <a:latin typeface="Arial" panose="020B0604020202020204" pitchFamily="34" charset="0"/>
              </a:rPr>
              <a:t>meaninglessness </a:t>
            </a:r>
          </a:p>
          <a:p>
            <a:r>
              <a:rPr lang="en-GB" b="0" i="0">
                <a:solidFill>
                  <a:srgbClr val="333333"/>
                </a:solidFill>
                <a:effectLst/>
                <a:latin typeface="Arial" panose="020B0604020202020204" pitchFamily="34" charset="0"/>
              </a:rPr>
              <a:t>Yeats emphasizes that the present world is falling apart, and a new ominous reality is going to emerge. The idea of “the Second Coming” is not Biblical. To him, the Second Coming is not a savior that is going to restore the business of humanity, but a sphinx that will add more to the agony and destruction of the world. He argues that people are moving away from the center and there is no hope in the future due to the chaos. And those, who wish for any spiritual guidance, are living in fool’s paradise</a:t>
            </a:r>
            <a:endParaRPr lang="en-US"/>
          </a:p>
        </p:txBody>
      </p:sp>
    </p:spTree>
    <p:extLst>
      <p:ext uri="{BB962C8B-B14F-4D97-AF65-F5344CB8AC3E}">
        <p14:creationId xmlns:p14="http://schemas.microsoft.com/office/powerpoint/2010/main" val="98559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796CE-24E3-1A43-9B6C-C1169954BFE7}"/>
              </a:ext>
            </a:extLst>
          </p:cNvPr>
          <p:cNvSpPr>
            <a:spLocks noGrp="1"/>
          </p:cNvSpPr>
          <p:nvPr>
            <p:ph type="title"/>
          </p:nvPr>
        </p:nvSpPr>
        <p:spPr/>
        <p:txBody>
          <a:bodyPr/>
          <a:lstStyle/>
          <a:p>
            <a:r>
              <a:rPr lang="en-GB"/>
              <a:t>Symbol</a:t>
            </a:r>
            <a:endParaRPr lang="en-US"/>
          </a:p>
        </p:txBody>
      </p:sp>
      <p:sp>
        <p:nvSpPr>
          <p:cNvPr id="3" name="Content Placeholder 2">
            <a:extLst>
              <a:ext uri="{FF2B5EF4-FFF2-40B4-BE49-F238E27FC236}">
                <a16:creationId xmlns:a16="http://schemas.microsoft.com/office/drawing/2014/main" id="{74A705A9-DB97-A744-8E88-6B25457EF33B}"/>
              </a:ext>
            </a:extLst>
          </p:cNvPr>
          <p:cNvSpPr>
            <a:spLocks noGrp="1"/>
          </p:cNvSpPr>
          <p:nvPr>
            <p:ph idx="1"/>
          </p:nvPr>
        </p:nvSpPr>
        <p:spPr/>
        <p:txBody>
          <a:bodyPr/>
          <a:lstStyle/>
          <a:p>
            <a:r>
              <a:rPr lang="en-GB" b="0" i="0">
                <a:solidFill>
                  <a:srgbClr val="4D5156"/>
                </a:solidFill>
                <a:effectLst/>
                <a:latin typeface="Roboto"/>
              </a:rPr>
              <a:t>As soon as Yeats introduces the idea of a Second Coming as salvation, he uses his most powerful symbol -- </a:t>
            </a:r>
            <a:r>
              <a:rPr lang="en-GB" b="1" i="0">
                <a:solidFill>
                  <a:srgbClr val="4D5156"/>
                </a:solidFill>
                <a:effectLst/>
                <a:latin typeface="Roboto"/>
              </a:rPr>
              <a:t>the Sphinx</a:t>
            </a:r>
            <a:r>
              <a:rPr lang="en-GB" b="0" i="0">
                <a:solidFill>
                  <a:srgbClr val="4D5156"/>
                </a:solidFill>
                <a:effectLst/>
                <a:latin typeface="Roboto"/>
              </a:rPr>
              <a:t> -- to offer his prediction of the future of the world and of humanity. As soon as he alludes to Christ, a "vast image" of a pagan religion appears to wander toward Bethlehem.</a:t>
            </a:r>
          </a:p>
          <a:p>
            <a:endParaRPr lang="en-US"/>
          </a:p>
        </p:txBody>
      </p:sp>
    </p:spTree>
    <p:extLst>
      <p:ext uri="{BB962C8B-B14F-4D97-AF65-F5344CB8AC3E}">
        <p14:creationId xmlns:p14="http://schemas.microsoft.com/office/powerpoint/2010/main" val="543076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1D609-7E35-AC44-8220-CF8D502A2D28}"/>
              </a:ext>
            </a:extLst>
          </p:cNvPr>
          <p:cNvSpPr>
            <a:spLocks noGrp="1"/>
          </p:cNvSpPr>
          <p:nvPr>
            <p:ph type="title"/>
          </p:nvPr>
        </p:nvSpPr>
        <p:spPr/>
        <p:txBody>
          <a:bodyPr/>
          <a:lstStyle/>
          <a:p>
            <a:r>
              <a:rPr lang="en-GB"/>
              <a:t>Imagery</a:t>
            </a:r>
            <a:endParaRPr lang="en-US"/>
          </a:p>
        </p:txBody>
      </p:sp>
      <p:sp>
        <p:nvSpPr>
          <p:cNvPr id="3" name="Content Placeholder 2">
            <a:extLst>
              <a:ext uri="{FF2B5EF4-FFF2-40B4-BE49-F238E27FC236}">
                <a16:creationId xmlns:a16="http://schemas.microsoft.com/office/drawing/2014/main" id="{BC372729-CF04-254C-B7A1-85EDA3E4EE5B}"/>
              </a:ext>
            </a:extLst>
          </p:cNvPr>
          <p:cNvSpPr>
            <a:spLocks noGrp="1"/>
          </p:cNvSpPr>
          <p:nvPr>
            <p:ph idx="1"/>
          </p:nvPr>
        </p:nvSpPr>
        <p:spPr/>
        <p:txBody>
          <a:bodyPr/>
          <a:lstStyle/>
          <a:p>
            <a:r>
              <a:rPr lang="en-GB" b="0" i="0">
                <a:solidFill>
                  <a:srgbClr val="4D5156"/>
                </a:solidFill>
                <a:effectLst/>
                <a:latin typeface="Roboto"/>
              </a:rPr>
              <a:t>Yeats' poem “The Second Coming” subverts the traditional story of Christ's return to save the “rituous.” Instead, he uses </a:t>
            </a:r>
            <a:r>
              <a:rPr lang="en-GB" b="1" i="0">
                <a:solidFill>
                  <a:srgbClr val="4D5156"/>
                </a:solidFill>
                <a:effectLst/>
                <a:latin typeface="Roboto"/>
              </a:rPr>
              <a:t>horrific and twisted animal imagery</a:t>
            </a:r>
            <a:r>
              <a:rPr lang="en-GB" b="0" i="0">
                <a:solidFill>
                  <a:srgbClr val="4D5156"/>
                </a:solidFill>
                <a:effectLst/>
                <a:latin typeface="Roboto"/>
              </a:rPr>
              <a:t> to symbolize an aspect of the world's imminent end, without salvation.</a:t>
            </a:r>
          </a:p>
          <a:p>
            <a:r>
              <a:rPr lang="en-GB">
                <a:solidFill>
                  <a:srgbClr val="4D5156"/>
                </a:solidFill>
                <a:latin typeface="Roboto"/>
              </a:rPr>
              <a:t>Falcon</a:t>
            </a:r>
          </a:p>
          <a:p>
            <a:r>
              <a:rPr lang="en-GB">
                <a:solidFill>
                  <a:srgbClr val="4D5156"/>
                </a:solidFill>
                <a:latin typeface="Roboto"/>
              </a:rPr>
              <a:t>Gyre </a:t>
            </a:r>
          </a:p>
          <a:p>
            <a:r>
              <a:rPr lang="en-GB">
                <a:solidFill>
                  <a:srgbClr val="4D5156"/>
                </a:solidFill>
                <a:latin typeface="Roboto"/>
              </a:rPr>
              <a:t>sphinx</a:t>
            </a:r>
            <a:endParaRPr lang="en-US"/>
          </a:p>
        </p:txBody>
      </p:sp>
    </p:spTree>
    <p:extLst>
      <p:ext uri="{BB962C8B-B14F-4D97-AF65-F5344CB8AC3E}">
        <p14:creationId xmlns:p14="http://schemas.microsoft.com/office/powerpoint/2010/main" val="346736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5BB9-27B7-7649-BF48-DB5195DB860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BAB142-B3AE-7745-957E-E72C4261E595}"/>
              </a:ext>
            </a:extLst>
          </p:cNvPr>
          <p:cNvSpPr>
            <a:spLocks noGrp="1"/>
          </p:cNvSpPr>
          <p:nvPr>
            <p:ph idx="1"/>
          </p:nvPr>
        </p:nvSpPr>
        <p:spPr/>
        <p:txBody>
          <a:bodyPr/>
          <a:lstStyle/>
          <a:p>
            <a:r>
              <a:rPr lang="en-GB"/>
              <a:t>       </a:t>
            </a:r>
          </a:p>
          <a:p>
            <a:r>
              <a:rPr lang="en-GB"/>
              <a:t>                      </a:t>
            </a:r>
            <a:r>
              <a:rPr lang="en-GB" sz="6000"/>
              <a:t>Thank You</a:t>
            </a:r>
            <a:endParaRPr lang="en-US" sz="6000"/>
          </a:p>
        </p:txBody>
      </p:sp>
    </p:spTree>
    <p:extLst>
      <p:ext uri="{BB962C8B-B14F-4D97-AF65-F5344CB8AC3E}">
        <p14:creationId xmlns:p14="http://schemas.microsoft.com/office/powerpoint/2010/main" val="237668223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Gallery</vt:lpstr>
      <vt:lpstr>The second coming         by   W B Yeats</vt:lpstr>
      <vt:lpstr>PowerPoint Presentation</vt:lpstr>
      <vt:lpstr>PowerPoint Presentation</vt:lpstr>
      <vt:lpstr>PowerPoint Presentation</vt:lpstr>
      <vt:lpstr>PowerPoint Presentation</vt:lpstr>
      <vt:lpstr>Symbol</vt:lpstr>
      <vt:lpstr>Imagery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coming         by   W B Yeats</dc:title>
  <dc:creator>Unknown User</dc:creator>
  <cp:lastModifiedBy>Unknown User</cp:lastModifiedBy>
  <cp:revision>1</cp:revision>
  <dcterms:created xsi:type="dcterms:W3CDTF">2022-07-21T05:39:04Z</dcterms:created>
  <dcterms:modified xsi:type="dcterms:W3CDTF">2022-07-21T06:10:07Z</dcterms:modified>
</cp:coreProperties>
</file>